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4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4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275A-E046-41CB-89ED-157B9FDEB50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898D-8FEC-461E-94FC-6DC02970B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www.spacetelescope.org/images/hubble_in_orbit1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pub.ac.za/resources/docs/cartoon_gm_crop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://d1jqu7g1y74ds1.cloudfront.net/wp-content/uploads/2010/02/c-atom_e1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x education. . can I division I c. miimii Inca b mom. mitosis is non-sexual division of cells creating two clones of each other, meiosis is what your looking for, it divides the cell to create gametes, or sex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229600" cy="56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152400" y="685800"/>
            <a:ext cx="8915400" cy="914400"/>
            <a:chOff x="672" y="840"/>
            <a:chExt cx="4512" cy="576"/>
          </a:xfrm>
        </p:grpSpPr>
        <p:sp>
          <p:nvSpPr>
            <p:cNvPr id="205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Showcard Gothic"/>
                </a:rPr>
                <a:t>exam review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howcard Gothic"/>
              </a:endParaRPr>
            </a:p>
          </p:txBody>
        </p:sp>
        <p:sp>
          <p:nvSpPr>
            <p:cNvPr id="205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exam review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endParaRP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591955" y="3235443"/>
            <a:ext cx="55204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dirty="0" smtClean="0">
                <a:latin typeface="Batang" pitchFamily="18" charset="-127"/>
              </a:rPr>
              <a:t>Sex Education. (Accessed 2014). Uploaded to The Cell Blog Tumblr Account. Available online at: http://www.funnyjunk.com/funny_pictures/4394464/sex+education</a:t>
            </a:r>
            <a:endParaRPr lang="en-US" altLang="en-US" sz="800" dirty="0">
              <a:latin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55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Electrical Models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Energy Savings Tips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Schematic Diagrams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Measuring Electrical Current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 = Q/t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Measuring Electrical Potential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 = E/Q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Measuring Energy/Power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 = I x 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6355" y="19812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  <a:latin typeface="Showcard Gothic" panose="04020904020102020604" pitchFamily="82" charset="0"/>
              </a:rPr>
              <a:t>Important</a:t>
            </a:r>
          </a:p>
          <a:p>
            <a:r>
              <a:rPr lang="en-US" sz="4000" dirty="0" smtClean="0">
                <a:solidFill>
                  <a:srgbClr val="FF6600"/>
                </a:solidFill>
                <a:latin typeface="Showcard Gothic" panose="04020904020102020604" pitchFamily="82" charset="0"/>
              </a:rPr>
              <a:t>concepts!!</a:t>
            </a:r>
            <a:endParaRPr lang="en-US" sz="4000" dirty="0">
              <a:solidFill>
                <a:srgbClr val="FF6600"/>
              </a:solidFill>
              <a:latin typeface="Showcard Gothic" panose="04020904020102020604" pitchFamily="82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400" y="304800"/>
            <a:ext cx="8915400" cy="990600"/>
            <a:chOff x="672" y="840"/>
            <a:chExt cx="4512" cy="576"/>
          </a:xfrm>
        </p:grpSpPr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Showcard Gothic"/>
                </a:rPr>
                <a:t>Electricity</a:t>
              </a:r>
            </a:p>
          </p:txBody>
        </p:sp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Electricity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0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1209877" y="190500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Batang" pitchFamily="18" charset="-127"/>
              </a:rPr>
              <a:t>We will be discussing:</a:t>
            </a:r>
            <a:endParaRPr lang="en-US" altLang="en-US" dirty="0">
              <a:latin typeface="Batang" pitchFamily="18" charset="-127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6200" y="533400"/>
            <a:ext cx="9067800" cy="1066800"/>
            <a:chOff x="672" y="840"/>
            <a:chExt cx="4512" cy="576"/>
          </a:xfrm>
        </p:grpSpPr>
        <p:sp>
          <p:nvSpPr>
            <p:cNvPr id="1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Showcard Gothic"/>
                </a:rPr>
                <a:t>our universe</a:t>
              </a:r>
            </a:p>
          </p:txBody>
        </p:sp>
        <p:sp>
          <p:nvSpPr>
            <p:cNvPr id="2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Our universe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52400" y="2489776"/>
            <a:ext cx="4343400" cy="3452594"/>
            <a:chOff x="-228600" y="2489775"/>
            <a:chExt cx="5029200" cy="3868579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-228600" y="6019800"/>
              <a:ext cx="5029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History of Astronomy. (2014). Uploaded by the University of </a:t>
              </a:r>
              <a:r>
                <a:rPr lang="en-US" altLang="en-US" sz="800" dirty="0" err="1" smtClean="0">
                  <a:latin typeface="Batang" pitchFamily="18" charset="-127"/>
                </a:rPr>
                <a:t>Sheffeld</a:t>
              </a:r>
              <a:r>
                <a:rPr lang="en-US" altLang="en-US" sz="800" dirty="0" smtClean="0">
                  <a:latin typeface="Batang" pitchFamily="18" charset="-127"/>
                </a:rPr>
                <a:t>. Available online </a:t>
              </a:r>
              <a:r>
                <a:rPr lang="en-US" altLang="en-US" sz="800" dirty="0" err="1">
                  <a:latin typeface="Batang" pitchFamily="18" charset="-127"/>
                </a:rPr>
                <a:t>at:https</a:t>
              </a:r>
              <a:r>
                <a:rPr lang="en-US" altLang="en-US" sz="800" dirty="0">
                  <a:latin typeface="Batang" pitchFamily="18" charset="-127"/>
                </a:rPr>
                <a:t>://www.shef.ac.uk/physics/teaching/phy324</a:t>
              </a:r>
            </a:p>
          </p:txBody>
        </p:sp>
        <p:pic>
          <p:nvPicPr>
            <p:cNvPr id="2050" name="Picture 2" descr="https://www.shef.ac.uk/polopoly_fs/1.106394!/image/ptolem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89" y="2489775"/>
              <a:ext cx="4170735" cy="345259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267200" y="2489776"/>
            <a:ext cx="5029200" cy="3563778"/>
            <a:chOff x="4267200" y="2489776"/>
            <a:chExt cx="5029200" cy="3563778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267200" y="5715000"/>
              <a:ext cx="5029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Our Solar System Montage. (2012). Uploaded by David </a:t>
              </a:r>
              <a:r>
                <a:rPr lang="en-US" altLang="en-US" sz="800" dirty="0" err="1" smtClean="0">
                  <a:latin typeface="Batang" pitchFamily="18" charset="-127"/>
                </a:rPr>
                <a:t>Portree</a:t>
              </a:r>
              <a:r>
                <a:rPr lang="en-US" altLang="en-US" sz="800" dirty="0" smtClean="0">
                  <a:latin typeface="Batang" pitchFamily="18" charset="-127"/>
                </a:rPr>
                <a:t>. Available online </a:t>
              </a:r>
              <a:r>
                <a:rPr lang="en-US" altLang="en-US" sz="800" dirty="0">
                  <a:latin typeface="Batang" pitchFamily="18" charset="-127"/>
                </a:rPr>
                <a:t>at: http://www.wired.com/2012/12/castles-in-space-1961-1971/our-solar-system-montage1/</a:t>
              </a:r>
            </a:p>
          </p:txBody>
        </p:sp>
        <p:pic>
          <p:nvPicPr>
            <p:cNvPr id="4" name="Picture 4" descr="http://www.wired.com/wp-content/uploads/images_blogs/wiredscience/2012/12/Our-Solar-System-Montage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489776"/>
              <a:ext cx="4175740" cy="313373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54746" y="2489775"/>
            <a:ext cx="4657524" cy="4292025"/>
            <a:chOff x="2154746" y="2489775"/>
            <a:chExt cx="4657524" cy="4292025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54746" y="6443246"/>
              <a:ext cx="46575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About Hubble(2014). Uploaded by E.S.A. Available online </a:t>
              </a:r>
              <a:r>
                <a:rPr lang="en-US" altLang="en-US" sz="800" dirty="0">
                  <a:latin typeface="Batang" pitchFamily="18" charset="-127"/>
                </a:rPr>
                <a:t>at:http://www.spacetelescope.org/about/</a:t>
              </a:r>
            </a:p>
          </p:txBody>
        </p:sp>
        <p:pic>
          <p:nvPicPr>
            <p:cNvPr id="6" name="Picture 6" descr="Hubbl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831" y="2489775"/>
              <a:ext cx="4276071" cy="3861826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32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Part 4 Breakdown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27 Points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–</a:t>
            </a:r>
          </a:p>
          <a:p>
            <a:pPr marL="0" indent="0" algn="ctr">
              <a:buNone/>
            </a:pP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Tx/>
              <a:buChar char="-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points	short answer</a:t>
            </a:r>
          </a:p>
          <a:p>
            <a:pPr>
              <a:buFontTx/>
              <a:buChar char="-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points	</a:t>
            </a:r>
            <a:r>
              <a:rPr lang="en-US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venn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diagram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11 points	long answer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" y="533400"/>
            <a:ext cx="9067800" cy="1066800"/>
            <a:chOff x="672" y="840"/>
            <a:chExt cx="4512" cy="576"/>
          </a:xfrm>
        </p:grpSpPr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Showcard Gothic"/>
                </a:rPr>
                <a:t>our universe</a:t>
              </a:r>
            </a:p>
          </p:txBody>
        </p:sp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Our universe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2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67" y="2209800"/>
            <a:ext cx="8229600" cy="4191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Planets of the Solar System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Big Bang Theory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Solar Nebula Theory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Meteor, Meteorite, Meteoroid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Moon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Important Person, Tech, 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0934" y="2895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Showcard Gothic" panose="04020904020102020604" pitchFamily="82" charset="0"/>
              </a:rPr>
              <a:t>Important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Showcard Gothic" panose="04020904020102020604" pitchFamily="82" charset="0"/>
              </a:rPr>
              <a:t>concepts!!</a:t>
            </a:r>
            <a:endParaRPr lang="en-US" sz="4000" dirty="0">
              <a:solidFill>
                <a:srgbClr val="0070C0"/>
              </a:solidFill>
              <a:latin typeface="Showcard Gothic" panose="04020904020102020604" pitchFamily="82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" y="533400"/>
            <a:ext cx="9067800" cy="1066800"/>
            <a:chOff x="672" y="840"/>
            <a:chExt cx="4512" cy="576"/>
          </a:xfrm>
        </p:grpSpPr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Showcard Gothic"/>
                </a:rPr>
                <a:t>our universe</a:t>
              </a:r>
            </a:p>
          </p:txBody>
        </p:sp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Our universe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152400" y="685800"/>
            <a:ext cx="8915400" cy="914400"/>
            <a:chOff x="672" y="840"/>
            <a:chExt cx="4512" cy="576"/>
          </a:xfrm>
        </p:grpSpPr>
        <p:sp>
          <p:nvSpPr>
            <p:cNvPr id="205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Showcard Gothic"/>
                </a:rPr>
                <a:t>reproduction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howcard Gothic"/>
              </a:endParaRPr>
            </a:p>
          </p:txBody>
        </p:sp>
        <p:sp>
          <p:nvSpPr>
            <p:cNvPr id="205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Reproduction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endParaRPr>
            </a:p>
          </p:txBody>
        </p:sp>
      </p:grp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1209877" y="190500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Batang" pitchFamily="18" charset="-127"/>
              </a:rPr>
              <a:t>We will be discussing:</a:t>
            </a:r>
            <a:endParaRPr lang="en-US" altLang="en-US" dirty="0">
              <a:latin typeface="Batang" pitchFamily="18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0" y="2489775"/>
            <a:ext cx="5029200" cy="2768025"/>
            <a:chOff x="-304800" y="2667000"/>
            <a:chExt cx="4343400" cy="2624555"/>
          </a:xfrm>
        </p:grpSpPr>
        <p:pic>
          <p:nvPicPr>
            <p:cNvPr id="3076" name="Picture 4" descr="Cell Division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45" y="2667000"/>
              <a:ext cx="30480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-304800" y="4953001"/>
              <a:ext cx="43434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Cell Division. (2011). Uploaded to </a:t>
              </a:r>
              <a:r>
                <a:rPr lang="en-US" altLang="en-US" sz="800" dirty="0" err="1" smtClean="0">
                  <a:latin typeface="Batang" pitchFamily="18" charset="-127"/>
                </a:rPr>
                <a:t>GifSoup</a:t>
              </a:r>
              <a:r>
                <a:rPr lang="en-US" altLang="en-US" sz="800" dirty="0" smtClean="0">
                  <a:latin typeface="Batang" pitchFamily="18" charset="-127"/>
                </a:rPr>
                <a:t> by </a:t>
              </a:r>
              <a:r>
                <a:rPr lang="en-US" altLang="en-US" sz="800" dirty="0" err="1" smtClean="0">
                  <a:latin typeface="Batang" pitchFamily="18" charset="-127"/>
                </a:rPr>
                <a:t>jhelgason</a:t>
              </a:r>
              <a:r>
                <a:rPr lang="en-US" altLang="en-US" sz="800" dirty="0" smtClean="0">
                  <a:latin typeface="Batang" pitchFamily="18" charset="-127"/>
                </a:rPr>
                <a:t>. Available online at: htthttps://gifsoup.com/view/2788087/cell-division.html</a:t>
              </a:r>
              <a:endParaRPr lang="en-US" altLang="en-US" sz="800" dirty="0">
                <a:latin typeface="Batang" pitchFamily="18" charset="-127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78979" y="2362200"/>
            <a:ext cx="4622221" cy="3144714"/>
            <a:chOff x="5334000" y="2590800"/>
            <a:chExt cx="3764971" cy="2916114"/>
          </a:xfrm>
        </p:grpSpPr>
        <p:pic>
          <p:nvPicPr>
            <p:cNvPr id="3078" name="Picture 6" descr="Cartoon: long face (medium) by sardonic salad tagged long,face,genetics,hered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598" y="2590800"/>
              <a:ext cx="3231573" cy="2746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334000" y="5168360"/>
              <a:ext cx="376497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Long Face.(2010). Uploaded by Sardonic Salad. Available online at: http://www.toonpool.com/cartoons/long%20face_105569</a:t>
              </a:r>
              <a:endParaRPr lang="en-US" altLang="en-US" sz="800" dirty="0">
                <a:latin typeface="Batang" pitchFamily="18" charset="-127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0" y="3319046"/>
            <a:ext cx="4743450" cy="3615154"/>
            <a:chOff x="2343150" y="3776245"/>
            <a:chExt cx="4438650" cy="3115509"/>
          </a:xfrm>
        </p:grpSpPr>
        <p:pic>
          <p:nvPicPr>
            <p:cNvPr id="3080" name="Picture 8" descr="Frame from 'How are GM crops made?', educational cartoon from Public Understanding of Biotechnolog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776245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343150" y="6553200"/>
              <a:ext cx="44386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err="1" smtClean="0">
                  <a:latin typeface="Batang" pitchFamily="18" charset="-127"/>
                </a:rPr>
                <a:t>Nosal’s</a:t>
              </a:r>
              <a:r>
                <a:rPr lang="en-US" altLang="en-US" sz="800" dirty="0" smtClean="0">
                  <a:latin typeface="Batang" pitchFamily="18" charset="-127"/>
                </a:rPr>
                <a:t> leaky GM defense. (2010). Uploaded by Charles Rue. Available online at: http://www.eurekastreet.com.au/article.aspx?aeid=8150#.Uu7GVE24vIV</a:t>
              </a:r>
              <a:endParaRPr lang="en-US" altLang="en-US" sz="800" dirty="0">
                <a:latin typeface="Batang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8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Part 1 Breakdown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29 Points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–</a:t>
            </a:r>
          </a:p>
          <a:p>
            <a:pPr marL="0" indent="0" algn="ctr">
              <a:buNone/>
            </a:pP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 points	multiple choice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9 points	short answer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6 points	solving </a:t>
            </a:r>
            <a:r>
              <a:rPr lang="en-US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punnett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squares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 points	long answer response</a:t>
            </a:r>
          </a:p>
          <a:p>
            <a:pPr>
              <a:buFontTx/>
              <a:buChar char="-"/>
            </a:pPr>
            <a:endParaRPr lang="en-US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2400" y="304800"/>
            <a:ext cx="8915400" cy="914400"/>
            <a:chOff x="672" y="840"/>
            <a:chExt cx="4512" cy="576"/>
          </a:xfrm>
        </p:grpSpPr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Showcard Gothic"/>
                </a:rPr>
                <a:t>reproduction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howcard Gothic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Reproduction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7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Heterozygous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Homozygous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Dominant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Recessive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Asexual Reproduction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Sexual Reproduction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Mitosis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Meiosis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Genotype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Phenotype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2400" y="304800"/>
            <a:ext cx="8915400" cy="914400"/>
            <a:chOff x="672" y="840"/>
            <a:chExt cx="4512" cy="576"/>
          </a:xfrm>
        </p:grpSpPr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Showcard Gothic"/>
                </a:rPr>
                <a:t>reproduction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howcard Gothic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Reproduction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00600" y="1981200"/>
            <a:ext cx="4052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Important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Vocabulary!!</a:t>
            </a:r>
            <a:endParaRPr lang="en-US" sz="4000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1209877" y="190500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Batang" pitchFamily="18" charset="-127"/>
              </a:rPr>
              <a:t>We will be discussing:</a:t>
            </a:r>
            <a:endParaRPr lang="en-US" altLang="en-US" dirty="0">
              <a:latin typeface="Batang" pitchFamily="18" charset="-127"/>
            </a:endParaRP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990600" y="228600"/>
            <a:ext cx="7620000" cy="1447800"/>
            <a:chOff x="672" y="840"/>
            <a:chExt cx="4512" cy="576"/>
          </a:xfrm>
        </p:grpSpPr>
        <p:sp>
          <p:nvSpPr>
            <p:cNvPr id="1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Showcard Gothic"/>
                </a:rPr>
                <a:t>Atoms and</a:t>
              </a:r>
            </a:p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Showcard Gothic"/>
                </a:rPr>
                <a:t>Elements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Showcard Gothic"/>
              </a:endParaRPr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Atoms and</a:t>
              </a:r>
            </a:p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Elements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60772" y="2667000"/>
            <a:ext cx="5029200" cy="2667000"/>
            <a:chOff x="-160772" y="2667000"/>
            <a:chExt cx="5029200" cy="266700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-160772" y="4995446"/>
              <a:ext cx="5029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History of the Atom Timeline. (2008). Uploaded to </a:t>
              </a:r>
              <a:r>
                <a:rPr lang="en-US" altLang="en-US" sz="800" dirty="0" err="1" smtClean="0">
                  <a:latin typeface="Batang" pitchFamily="18" charset="-127"/>
                </a:rPr>
                <a:t>DocStoc</a:t>
              </a:r>
              <a:r>
                <a:rPr lang="en-US" altLang="en-US" sz="800" dirty="0" smtClean="0">
                  <a:latin typeface="Batang" pitchFamily="18" charset="-127"/>
                </a:rPr>
                <a:t> by </a:t>
              </a:r>
              <a:r>
                <a:rPr lang="en-US" altLang="en-US" sz="800" dirty="0" err="1" smtClean="0">
                  <a:latin typeface="Batang" pitchFamily="18" charset="-127"/>
                </a:rPr>
                <a:t>Historyman</a:t>
              </a:r>
              <a:r>
                <a:rPr lang="en-US" altLang="en-US" sz="800" dirty="0" smtClean="0">
                  <a:latin typeface="Batang" pitchFamily="18" charset="-127"/>
                </a:rPr>
                <a:t>. Available online at: </a:t>
              </a:r>
              <a:r>
                <a:rPr lang="en-US" altLang="en-US" sz="800" dirty="0">
                  <a:latin typeface="Batang" pitchFamily="18" charset="-127"/>
                </a:rPr>
                <a:t>http://www.docstoc.com/docs/2197377/History-of-the-Atom-Timeline</a:t>
              </a:r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74" y="2667000"/>
              <a:ext cx="4395252" cy="2310825"/>
            </a:xfrm>
            <a:prstGeom prst="rect">
              <a:avLst/>
            </a:prstGeom>
            <a:noFill/>
            <a:ln w="762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648200" y="2602125"/>
            <a:ext cx="5029200" cy="2869631"/>
            <a:chOff x="4648200" y="2602125"/>
            <a:chExt cx="5029200" cy="286963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513" y="2602125"/>
              <a:ext cx="3800087" cy="2440573"/>
            </a:xfrm>
            <a:prstGeom prst="rect">
              <a:avLst/>
            </a:prstGeom>
            <a:noFill/>
            <a:ln w="762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4648200" y="5071646"/>
              <a:ext cx="5029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Interactive Periodic Table. (Accessed on 2014).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Uploaded to </a:t>
              </a:r>
              <a:r>
                <a:rPr lang="en-US" altLang="en-US" sz="800" dirty="0" err="1" smtClean="0">
                  <a:latin typeface="Batang" pitchFamily="18" charset="-127"/>
                </a:rPr>
                <a:t>Ptable</a:t>
              </a:r>
              <a:r>
                <a:rPr lang="en-US" altLang="en-US" sz="800" dirty="0" smtClean="0">
                  <a:latin typeface="Batang" pitchFamily="18" charset="-127"/>
                </a:rPr>
                <a:t>. Available online at: </a:t>
              </a:r>
              <a:r>
                <a:rPr lang="en-US" altLang="en-US" sz="800" dirty="0">
                  <a:latin typeface="Batang" pitchFamily="18" charset="-127"/>
                </a:rPr>
                <a:t>http://www.ptable.com/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5468" y="2899958"/>
            <a:ext cx="5029200" cy="3780073"/>
            <a:chOff x="2245468" y="2899958"/>
            <a:chExt cx="5029200" cy="3780073"/>
          </a:xfrm>
        </p:grpSpPr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245468" y="6341477"/>
              <a:ext cx="5029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Atom Model. (2010). Uploaded to by Jerry Coffee. Available online </a:t>
              </a:r>
              <a:r>
                <a:rPr lang="en-US" altLang="en-US" sz="800" dirty="0" err="1">
                  <a:latin typeface="Batang" pitchFamily="18" charset="-127"/>
                </a:rPr>
                <a:t>at:http</a:t>
              </a:r>
              <a:r>
                <a:rPr lang="en-US" altLang="en-US" sz="800" dirty="0">
                  <a:latin typeface="Batang" pitchFamily="18" charset="-127"/>
                </a:rPr>
                <a:t>://www.universetoday.com/56637/atom-model/</a:t>
              </a:r>
            </a:p>
          </p:txBody>
        </p:sp>
        <p:pic>
          <p:nvPicPr>
            <p:cNvPr id="2054" name="Picture 6" descr="Atom Mode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306" y="2899958"/>
              <a:ext cx="4140741" cy="3450618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37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Part 2 Breakdown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31 Points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–</a:t>
            </a:r>
          </a:p>
          <a:p>
            <a:pPr marL="0" indent="0" algn="ctr">
              <a:buNone/>
            </a:pP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 points	fill-in-the-blank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 points	complete a chart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11 points	short answer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990600" y="228600"/>
            <a:ext cx="7620000" cy="1447800"/>
            <a:chOff x="672" y="840"/>
            <a:chExt cx="4512" cy="576"/>
          </a:xfrm>
        </p:grpSpPr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Showcard Gothic"/>
                </a:rPr>
                <a:t>Atoms and</a:t>
              </a:r>
            </a:p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Showcard Gothic"/>
                </a:rPr>
                <a:t>Elements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Showcard Gothic"/>
              </a:endParaRPr>
            </a:p>
          </p:txBody>
        </p:sp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Atoms and</a:t>
              </a:r>
            </a:p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Elements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9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Elements 1-20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Proton, Neutron, Electron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Atomic Number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Atomic Mass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Periodic Table Organization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Molecular Compound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Ionic Compound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Bohr Diagrams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Chemical Change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Physical Change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44958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Showcard Gothic" panose="04020904020102020604" pitchFamily="82" charset="0"/>
              </a:rPr>
              <a:t>Important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Showcard Gothic" panose="04020904020102020604" pitchFamily="82" charset="0"/>
              </a:rPr>
              <a:t>concepts!!</a:t>
            </a:r>
            <a:endParaRPr lang="en-US" sz="4000" dirty="0">
              <a:solidFill>
                <a:srgbClr val="7030A0"/>
              </a:solidFill>
              <a:latin typeface="Showcard Gothic" panose="04020904020102020604" pitchFamily="82" charset="0"/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990600" y="228600"/>
            <a:ext cx="7620000" cy="1447800"/>
            <a:chOff x="672" y="840"/>
            <a:chExt cx="4512" cy="576"/>
          </a:xfrm>
        </p:grpSpPr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Showcard Gothic"/>
                </a:rPr>
                <a:t>Atoms and</a:t>
              </a:r>
            </a:p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latin typeface="Showcard Gothic"/>
                </a:rPr>
                <a:t>Elements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Showcard Gothic"/>
              </a:endParaRPr>
            </a:p>
          </p:txBody>
        </p:sp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Atoms and</a:t>
              </a:r>
            </a:p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Elements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howcard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6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1209877" y="1396425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Batang" pitchFamily="18" charset="-127"/>
              </a:rPr>
              <a:t>We will be discussing:</a:t>
            </a:r>
            <a:endParaRPr lang="en-US" altLang="en-US" dirty="0">
              <a:latin typeface="Batang" pitchFamily="18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057400"/>
            <a:ext cx="3276600" cy="4714220"/>
            <a:chOff x="228600" y="2057400"/>
            <a:chExt cx="3276600" cy="4714220"/>
          </a:xfrm>
        </p:grpSpPr>
        <p:pic>
          <p:nvPicPr>
            <p:cNvPr id="1026" name="Picture 2" descr="Fluid-electricity analo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18" y="2057400"/>
              <a:ext cx="2408382" cy="4037934"/>
            </a:xfrm>
            <a:prstGeom prst="rect">
              <a:avLst/>
            </a:prstGeom>
            <a:noFill/>
            <a:ln w="76200">
              <a:solidFill>
                <a:srgbClr val="FF66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28600" y="6248400"/>
              <a:ext cx="3276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Electricity as a Fluid. (Accessed on 2014).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Uploaded by Dr. </a:t>
              </a:r>
              <a:r>
                <a:rPr lang="en-US" altLang="en-US" sz="800" dirty="0" err="1" smtClean="0">
                  <a:latin typeface="Batang" pitchFamily="18" charset="-127"/>
                </a:rPr>
                <a:t>Dadiv</a:t>
              </a:r>
              <a:r>
                <a:rPr lang="en-US" altLang="en-US" sz="800" dirty="0" smtClean="0">
                  <a:latin typeface="Batang" pitchFamily="18" charset="-127"/>
                </a:rPr>
                <a:t> Stern Available online at: </a:t>
              </a:r>
              <a:r>
                <a:rPr lang="en-US" altLang="en-US" sz="800" dirty="0">
                  <a:latin typeface="Batang" pitchFamily="18" charset="-127"/>
                </a:rPr>
                <a:t>http://www-spof.gsfc.nasa.gov/Education/welectrc.html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2400" y="304800"/>
            <a:ext cx="8915400" cy="990600"/>
            <a:chOff x="672" y="840"/>
            <a:chExt cx="4512" cy="576"/>
          </a:xfrm>
        </p:grpSpPr>
        <p:sp>
          <p:nvSpPr>
            <p:cNvPr id="1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Showcard Gothic"/>
                </a:rPr>
                <a:t>Electricity</a:t>
              </a:r>
            </a:p>
          </p:txBody>
        </p:sp>
        <p:sp>
          <p:nvSpPr>
            <p:cNvPr id="2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Electricity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67400" y="2057401"/>
            <a:ext cx="3276600" cy="4761130"/>
            <a:chOff x="5867400" y="2057401"/>
            <a:chExt cx="3276600" cy="4761130"/>
          </a:xfrm>
        </p:grpSpPr>
        <p:pic>
          <p:nvPicPr>
            <p:cNvPr id="1028" name="Picture 4" descr="http://www.google.ca/url?sa=i&amp;source=images&amp;cd=&amp;docid=bxKw1-r1uieOFM&amp;tbnid=WaE4U0BvbJ1MAM&amp;ved=0CAUQjBw&amp;url=http%3A%2F%2Fwww.cavalliaudio.com%2Fdiy%2Fehha%2Fimages%2FBasicAmpSimpleSchematic.gif&amp;ei=evFeU_T0Ac-QyQHYtYGoBQ&amp;psig=AFQjCNFJ4oT0R5yc5Hq9Q17gXIUo22xfyw&amp;ust=13988175301358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62032" y="2746449"/>
              <a:ext cx="4042416" cy="2664320"/>
            </a:xfrm>
            <a:prstGeom prst="rect">
              <a:avLst/>
            </a:prstGeom>
            <a:noFill/>
            <a:ln w="76200">
              <a:solidFill>
                <a:srgbClr val="FF66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867400" y="6172200"/>
              <a:ext cx="32766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Embedded Hybrid Headphone (2007).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Uploaded by </a:t>
              </a:r>
              <a:r>
                <a:rPr lang="en-US" altLang="en-US" sz="800" dirty="0" err="1" smtClean="0">
                  <a:latin typeface="Batang" pitchFamily="18" charset="-127"/>
                </a:rPr>
                <a:t>Cavalli</a:t>
              </a:r>
              <a:r>
                <a:rPr lang="en-US" altLang="en-US" sz="800" dirty="0" smtClean="0">
                  <a:latin typeface="Batang" pitchFamily="18" charset="-127"/>
                </a:rPr>
                <a:t> Audio. Available online at: </a:t>
              </a:r>
              <a:r>
                <a:rPr lang="en-US" altLang="en-US" sz="800" dirty="0">
                  <a:latin typeface="Batang" pitchFamily="18" charset="-127"/>
                </a:rPr>
                <a:t>http://www.cavalliaudio.com/diy/ehha/images/BasicAmpSimpleSchematic.gif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48215" y="1447800"/>
            <a:ext cx="4428923" cy="5370731"/>
            <a:chOff x="2348215" y="1447800"/>
            <a:chExt cx="4428923" cy="537073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215" y="1447800"/>
              <a:ext cx="4428923" cy="4840916"/>
            </a:xfrm>
            <a:prstGeom prst="rect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124200" y="6172200"/>
              <a:ext cx="32766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The </a:t>
              </a:r>
              <a:r>
                <a:rPr lang="en-US" altLang="en-US" sz="800" dirty="0" err="1" smtClean="0">
                  <a:latin typeface="Batang" pitchFamily="18" charset="-127"/>
                </a:rPr>
                <a:t>Energuide</a:t>
              </a:r>
              <a:r>
                <a:rPr lang="en-US" altLang="en-US" sz="800" dirty="0" smtClean="0">
                  <a:latin typeface="Batang" pitchFamily="18" charset="-127"/>
                </a:rPr>
                <a:t> Label (2009).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dirty="0" smtClean="0">
                  <a:latin typeface="Batang" pitchFamily="18" charset="-127"/>
                </a:rPr>
                <a:t>Uploaded by Natural Resources Canada. Available online at: </a:t>
              </a:r>
              <a:r>
                <a:rPr lang="en-US" altLang="en-US" sz="800" dirty="0">
                  <a:latin typeface="Batang" pitchFamily="18" charset="-127"/>
                </a:rPr>
                <a:t>hhttp://198.103.48.133/publications/infosource/pub/appliances/2007/page2.cfm?attr=4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9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Part 3 Breakdown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FF66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33 Points 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–</a:t>
            </a:r>
          </a:p>
          <a:p>
            <a:pPr marL="0" indent="0" algn="ctr">
              <a:buNone/>
            </a:pP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Tx/>
              <a:buChar char="-"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8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points	complete a chart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11 points	short answer/diagram</a:t>
            </a:r>
          </a:p>
          <a:p>
            <a:pPr>
              <a:buFontTx/>
              <a:buChar char="-"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14 points	solving electrical problems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304800"/>
            <a:ext cx="8915400" cy="990600"/>
            <a:chOff x="672" y="840"/>
            <a:chExt cx="4512" cy="576"/>
          </a:xfrm>
        </p:grpSpPr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0" y="840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Showcard Gothic"/>
                </a:rPr>
                <a:t>Electricity</a:t>
              </a: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864"/>
              <a:ext cx="446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Showcard Gothic"/>
                </a:rPr>
                <a:t>Electricity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9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451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TRSD</dc:creator>
  <cp:lastModifiedBy>TRSD</cp:lastModifiedBy>
  <cp:revision>5</cp:revision>
  <dcterms:created xsi:type="dcterms:W3CDTF">2014-06-11T13:38:36Z</dcterms:created>
  <dcterms:modified xsi:type="dcterms:W3CDTF">2014-06-11T16:43:27Z</dcterms:modified>
</cp:coreProperties>
</file>